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3" r:id="rId3"/>
    <p:sldId id="329" r:id="rId4"/>
    <p:sldId id="332" r:id="rId5"/>
    <p:sldId id="338" r:id="rId6"/>
    <p:sldId id="333" r:id="rId7"/>
    <p:sldId id="340" r:id="rId8"/>
    <p:sldId id="341" r:id="rId9"/>
    <p:sldId id="343" r:id="rId10"/>
    <p:sldId id="342" r:id="rId11"/>
    <p:sldId id="346" r:id="rId12"/>
    <p:sldId id="349" r:id="rId13"/>
  </p:sldIdLst>
  <p:sldSz cx="9144000" cy="6858000" type="screen4x3"/>
  <p:notesSz cx="6946900" cy="9207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6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6E2B5C05-8F21-4D51-B4D0-C932AAF658E7}" type="datetimeFigureOut">
              <a:rPr lang="en-US" smtClean="0"/>
              <a:t>2/20/14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70B3AAD6-E022-44BA-A302-5EEC2A171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4602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FC9B6F11-E6E1-4EED-8791-44E46148EAB2}" type="datetimeFigureOut">
              <a:rPr lang="en-US" smtClean="0"/>
              <a:t>2/20/14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0563"/>
            <a:ext cx="4603750" cy="3452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3563"/>
            <a:ext cx="5557520" cy="4143375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271A2BAD-226E-40FD-A97C-7E7DB7936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3484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2BAD-226E-40FD-A97C-7E7DB7936B2F}" type="slidenum">
              <a:rPr lang="en-US" smtClean="0"/>
              <a:t>1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59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89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1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6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1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1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2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1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0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9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A68FC-1DD8-40DD-9773-5D35FE86B5C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6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Math 170 </a:t>
            </a:r>
            <a:br>
              <a:rPr lang="en-US" dirty="0" smtClean="0"/>
            </a:br>
            <a:r>
              <a:rPr lang="en-US" dirty="0" smtClean="0"/>
              <a:t>Functions, Data, and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98999"/>
            <a:ext cx="6400800" cy="1676400"/>
          </a:xfrm>
        </p:spPr>
        <p:txBody>
          <a:bodyPr/>
          <a:lstStyle/>
          <a:p>
            <a:r>
              <a:rPr lang="en-US" dirty="0" smtClean="0"/>
              <a:t>22 Function Transformations</a:t>
            </a:r>
          </a:p>
          <a:p>
            <a:r>
              <a:rPr lang="en-US" dirty="0" smtClean="0"/>
              <a:t>Section 6.1-5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736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93231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381000"/>
                <a:ext cx="8229600" cy="4525963"/>
              </a:xfrm>
            </p:spPr>
            <p:txBody>
              <a:bodyPr/>
              <a:lstStyle/>
              <a:p>
                <a:r>
                  <a:rPr lang="en-US" sz="2800" dirty="0" smtClean="0"/>
                  <a:t>Example 1.  Let </a:t>
                </a:r>
                <a14:m>
                  <m:oMath xmlns:m="http://schemas.openxmlformats.org/officeDocument/2006/math" xmlns="">
                    <m:r>
                      <a:rPr lang="en-US" sz="2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, </a:t>
                </a:r>
                <a14:m>
                  <m:oMath xmlns:m="http://schemas.openxmlformats.org/officeDocument/2006/math" xmlns="">
                    <m:r>
                      <a:rPr lang="en-US" sz="2800" b="0" i="1" dirty="0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8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dirty="0" smtClean="0">
                        <a:latin typeface="Cambria Math"/>
                      </a:rPr>
                      <m:t>=−</m:t>
                    </m:r>
                    <m:r>
                      <a:rPr lang="en-US" sz="2800" b="0" i="1" dirty="0" smtClean="0">
                        <a:latin typeface="Cambria Math"/>
                      </a:rPr>
                      <m:t>𝑓</m:t>
                    </m:r>
                    <m:r>
                      <a:rPr lang="en-US" sz="2800" b="0" i="1" dirty="0" smtClean="0">
                        <a:latin typeface="Cambria Math"/>
                      </a:rPr>
                      <m:t>(</m:t>
                    </m:r>
                    <m:r>
                      <a:rPr lang="en-US" sz="2800" b="0" i="1" dirty="0" smtClean="0">
                        <a:latin typeface="Cambria Math"/>
                      </a:rPr>
                      <m:t>𝑥</m:t>
                    </m:r>
                    <m:r>
                      <a:rPr lang="en-US" sz="2800" b="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/>
                  <a:t>, and </a:t>
                </a:r>
                <a14:m>
                  <m:oMath xmlns:m="http://schemas.openxmlformats.org/officeDocument/2006/math" xmlns="">
                    <m:r>
                      <a:rPr lang="en-US" sz="2800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sz="2800" dirty="0" smtClean="0"/>
                  <a:t>.  Graph and find formulas for </a:t>
                </a:r>
                <a14:m>
                  <m:oMath xmlns:m="http://schemas.openxmlformats.org/officeDocument/2006/math" xmlns="">
                    <m:r>
                      <a:rPr lang="en-US" sz="28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2800" dirty="0" smtClean="0"/>
                  <a:t>, </a:t>
                </a:r>
                <a14:m>
                  <m:oMath xmlns:m="http://schemas.openxmlformats.org/officeDocument/2006/math" xmlns="">
                    <m:r>
                      <a:rPr lang="en-US" sz="2800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sz="2800" dirty="0" smtClean="0"/>
                  <a:t>, and </a:t>
                </a:r>
                <a14:m>
                  <m:oMath xmlns:m="http://schemas.openxmlformats.org/officeDocument/2006/math" xmlns="">
                    <m:r>
                      <a:rPr lang="en-US" sz="2800" b="0" i="1" smtClean="0">
                        <a:latin typeface="Cambria Math"/>
                      </a:rPr>
                      <m:t>h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r>
                  <a:rPr lang="en-US" sz="2800" dirty="0" smtClean="0"/>
                  <a:t>Example 2.  Let </a:t>
                </a:r>
                <a14:m>
                  <m:oMath xmlns:m="http://schemas.openxmlformats.org/officeDocument/2006/math" xmlns="">
                    <m:r>
                      <a:rPr lang="en-US" sz="28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 xmlns="">
                    <m:r>
                      <a:rPr lang="en-US" sz="2800" i="1" dirty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800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 dirty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 dirty="0">
                        <a:latin typeface="Cambria Math"/>
                      </a:rPr>
                      <m:t>=</m:t>
                    </m:r>
                    <m:r>
                      <a:rPr lang="en-US" sz="2800" i="1" dirty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 dirty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dirty="0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sz="2800" dirty="0"/>
                  <a:t>, and </a:t>
                </a:r>
                <a14:m>
                  <m:oMath xmlns:m="http://schemas.openxmlformats.org/officeDocument/2006/math" xmlns="">
                    <m:r>
                      <a:rPr lang="en-US" sz="2800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−</m:t>
                    </m:r>
                    <m:r>
                      <a:rPr lang="en-US" sz="2800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800" dirty="0"/>
                  <a:t>.  Graph and find formulas for </a:t>
                </a:r>
                <a14:m>
                  <m:oMath xmlns:m="http://schemas.openxmlformats.org/officeDocument/2006/math" xmlns="">
                    <m:r>
                      <a:rPr lang="en-US" sz="2800" i="1">
                        <a:latin typeface="Cambria Math"/>
                      </a:rPr>
                      <m:t>𝑓</m:t>
                    </m:r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 xmlns="">
                    <m:r>
                      <a:rPr lang="en-US" sz="2800" i="1">
                        <a:latin typeface="Cambria Math"/>
                      </a:rPr>
                      <m:t>𝑔</m:t>
                    </m:r>
                  </m:oMath>
                </a14:m>
                <a:r>
                  <a:rPr lang="en-US" sz="2800" dirty="0"/>
                  <a:t>, and </a:t>
                </a:r>
                <a14:m>
                  <m:oMath xmlns:m="http://schemas.openxmlformats.org/officeDocument/2006/math" xmlns="">
                    <m:r>
                      <a:rPr lang="en-US" sz="2800" i="1">
                        <a:latin typeface="Cambria Math"/>
                      </a:rPr>
                      <m:t>h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r>
                  <a:rPr lang="en-US" sz="2800" dirty="0" smtClean="0"/>
                  <a:t>How are the two examples related?</a:t>
                </a:r>
                <a:endParaRPr lang="en-US" sz="2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381000"/>
                <a:ext cx="8229600" cy="4525963"/>
              </a:xfrm>
              <a:blipFill rotWithShape="1">
                <a:blip r:embed="rId2"/>
                <a:stretch>
                  <a:fillRect l="-1333" t="-1213"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9061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60200"/>
            <a:ext cx="8181000" cy="52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228600"/>
                <a:ext cx="8229600" cy="1295400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Let </a:t>
                </a:r>
                <a14:m>
                  <m:oMath xmlns:m="http://schemas.openxmlformats.org/officeDocument/2006/math" xmlns="">
                    <m:r>
                      <a:rPr lang="en-US" sz="28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 xmlns="">
                    <m:r>
                      <a:rPr lang="en-US" sz="2800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sz="2800" dirty="0" smtClean="0"/>
                  <a:t> be defined by the graphs.  </a:t>
                </a:r>
              </a:p>
              <a:p>
                <a:r>
                  <a:rPr lang="en-US" sz="2800" dirty="0" smtClean="0"/>
                  <a:t>Define </a:t>
                </a:r>
                <a14:m>
                  <m:oMath xmlns:m="http://schemas.openxmlformats.org/officeDocument/2006/math" xmlns="">
                    <m:r>
                      <a:rPr lang="en-US" sz="2800" i="1">
                        <a:latin typeface="Cambria Math"/>
                      </a:rPr>
                      <m:t>𝑔</m:t>
                    </m:r>
                  </m:oMath>
                </a14:m>
                <a:r>
                  <a:rPr lang="en-US" sz="2800" dirty="0"/>
                  <a:t> in terms of </a:t>
                </a:r>
                <a14:m>
                  <m:oMath xmlns:m="http://schemas.openxmlformats.org/officeDocument/2006/math" xmlns="">
                    <m:r>
                      <a:rPr lang="en-US" sz="2800" i="1">
                        <a:latin typeface="Cambria Math"/>
                      </a:rPr>
                      <m:t>𝑓</m:t>
                    </m:r>
                  </m:oMath>
                </a14:m>
                <a:r>
                  <a:rPr lang="en-US" sz="2800" dirty="0"/>
                  <a:t>.</a:t>
                </a:r>
                <a:endParaRPr lang="en-US" sz="28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228600"/>
                <a:ext cx="8229600" cy="1295400"/>
              </a:xfrm>
              <a:blipFill rotWithShape="1">
                <a:blip r:embed="rId3"/>
                <a:stretch>
                  <a:fillRect l="-1333" t="-4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2549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Suppose a lake has a depth of 50 feet, but due to drought conditions the depth has ben decreasing at a rate of 12% per month.  Let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be the depth of the lake after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 months. </a:t>
                </a:r>
              </a:p>
              <a:p>
                <a:r>
                  <a:rPr lang="en-US" dirty="0" smtClean="0"/>
                  <a:t>Find a formula for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dirty="0" smtClean="0"/>
                  <a:t> and sketch a graph of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be the distance from the original waterline down to the surface of the lake.</a:t>
                </a:r>
              </a:p>
              <a:p>
                <a:r>
                  <a:rPr lang="en-US" dirty="0"/>
                  <a:t>Find a formula for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and sketch a graph of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Describe the transformations to get from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dirty="0" smtClean="0"/>
                  <a:t> to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2144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Building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4830763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sz="3300" dirty="0" smtClean="0"/>
                  <a:t>To save money, an office building is kept warm only during business hours.  During the night, the building's temperature is 50°F.  From 6 am to 8 am, the building is warmed linearly up to 70°F, and from 4 pm to 8 pm the building is allowed to cool linearly back down to 50°F.  Let </a:t>
                </a:r>
                <a14:m>
                  <m:oMath xmlns:m="http://schemas.openxmlformats.org/officeDocument/2006/math" xmlns="">
                    <m:r>
                      <a:rPr lang="en-US" sz="3300" i="1" dirty="0" smtClean="0">
                        <a:latin typeface="Cambria Math"/>
                      </a:rPr>
                      <m:t>𝑓</m:t>
                    </m:r>
                    <m:r>
                      <a:rPr lang="en-US" sz="3300" i="1" dirty="0" smtClean="0">
                        <a:latin typeface="Cambria Math"/>
                      </a:rPr>
                      <m:t>(</m:t>
                    </m:r>
                    <m:r>
                      <a:rPr lang="en-US" sz="3300" i="1" dirty="0" smtClean="0">
                        <a:latin typeface="Cambria Math"/>
                      </a:rPr>
                      <m:t>𝑡</m:t>
                    </m:r>
                    <m:r>
                      <a:rPr lang="en-US" sz="33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3300" dirty="0"/>
                  <a:t> be the temperature of the office building </a:t>
                </a:r>
                <a14:m>
                  <m:oMath xmlns:m="http://schemas.openxmlformats.org/officeDocument/2006/math" xmlns="">
                    <m:r>
                      <a:rPr lang="en-US" sz="3300" i="1" dirty="0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sz="3300" dirty="0"/>
                  <a:t> hours after midnight.  Graph </a:t>
                </a:r>
                <a14:m>
                  <m:oMath xmlns:m="http://schemas.openxmlformats.org/officeDocument/2006/math" xmlns="">
                    <m:r>
                      <a:rPr lang="en-US" sz="3300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3300" dirty="0" smtClean="0"/>
                  <a:t>.</a:t>
                </a:r>
              </a:p>
              <a:p>
                <a:r>
                  <a:rPr lang="en-US" sz="3300" dirty="0"/>
                  <a:t>Let </a:t>
                </a:r>
                <a14:m>
                  <m:oMath xmlns:m="http://schemas.openxmlformats.org/officeDocument/2006/math" xmlns="">
                    <m:r>
                      <a:rPr lang="en-US" sz="3300" i="1" dirty="0" smtClean="0">
                        <a:latin typeface="Cambria Math"/>
                      </a:rPr>
                      <m:t>𝑔</m:t>
                    </m:r>
                    <m:r>
                      <a:rPr lang="en-US" sz="3300" i="1" dirty="0" smtClean="0">
                        <a:latin typeface="Cambria Math"/>
                      </a:rPr>
                      <m:t>(</m:t>
                    </m:r>
                    <m:r>
                      <a:rPr lang="en-US" sz="3300" i="1" dirty="0" smtClean="0">
                        <a:latin typeface="Cambria Math"/>
                      </a:rPr>
                      <m:t>𝑡</m:t>
                    </m:r>
                    <m:r>
                      <a:rPr lang="en-US" sz="3300" i="1" dirty="0" smtClean="0">
                        <a:latin typeface="Cambria Math"/>
                      </a:rPr>
                      <m:t>)=</m:t>
                    </m:r>
                    <m:r>
                      <a:rPr lang="en-US" sz="3300" i="1" dirty="0" smtClean="0">
                        <a:latin typeface="Cambria Math"/>
                      </a:rPr>
                      <m:t>𝑓</m:t>
                    </m:r>
                    <m:r>
                      <a:rPr lang="en-US" sz="3300" i="1" dirty="0" smtClean="0">
                        <a:latin typeface="Cambria Math"/>
                      </a:rPr>
                      <m:t>(</m:t>
                    </m:r>
                    <m:r>
                      <a:rPr lang="en-US" sz="3300" i="1" dirty="0" smtClean="0">
                        <a:latin typeface="Cambria Math"/>
                      </a:rPr>
                      <m:t>𝑡</m:t>
                    </m:r>
                    <m:r>
                      <a:rPr lang="en-US" sz="3300" i="1" dirty="0" smtClean="0">
                        <a:latin typeface="Cambria Math"/>
                      </a:rPr>
                      <m:t>)+5</m:t>
                    </m:r>
                  </m:oMath>
                </a14:m>
                <a:r>
                  <a:rPr lang="en-US" sz="3300" dirty="0"/>
                  <a:t>.  Graph and interpret </a:t>
                </a:r>
                <a14:m>
                  <m:oMath xmlns:m="http://schemas.openxmlformats.org/officeDocument/2006/math" xmlns="">
                    <m:r>
                      <a:rPr lang="en-US" sz="3300" i="1" dirty="0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sz="3300" dirty="0" smtClean="0"/>
                  <a:t>.</a:t>
                </a:r>
              </a:p>
              <a:p>
                <a:r>
                  <a:rPr lang="en-US" sz="3300" dirty="0"/>
                  <a:t>Let </a:t>
                </a:r>
                <a:r>
                  <a:rPr lang="en-US" sz="3300" dirty="0" smtClean="0"/>
                  <a:t>h</a:t>
                </a:r>
                <a14:m>
                  <m:oMath xmlns:m="http://schemas.openxmlformats.org/officeDocument/2006/math" xmlns="">
                    <m:r>
                      <a:rPr lang="en-US" sz="3300" i="1" dirty="0">
                        <a:latin typeface="Cambria Math"/>
                      </a:rPr>
                      <m:t>(</m:t>
                    </m:r>
                    <m:r>
                      <a:rPr lang="en-US" sz="3300" i="1" dirty="0">
                        <a:latin typeface="Cambria Math"/>
                      </a:rPr>
                      <m:t>𝑡</m:t>
                    </m:r>
                    <m:r>
                      <a:rPr lang="en-US" sz="3300" i="1" dirty="0">
                        <a:latin typeface="Cambria Math"/>
                      </a:rPr>
                      <m:t>)=</m:t>
                    </m:r>
                    <m:r>
                      <a:rPr lang="en-US" sz="3300" i="1" dirty="0">
                        <a:latin typeface="Cambria Math"/>
                      </a:rPr>
                      <m:t>𝑓</m:t>
                    </m:r>
                    <m:r>
                      <a:rPr lang="en-US" sz="3300" i="1" dirty="0">
                        <a:latin typeface="Cambria Math"/>
                      </a:rPr>
                      <m:t>(</m:t>
                    </m:r>
                    <m:r>
                      <a:rPr lang="en-US" sz="3300" i="1" dirty="0">
                        <a:latin typeface="Cambria Math"/>
                      </a:rPr>
                      <m:t>𝑡</m:t>
                    </m:r>
                    <m:r>
                      <a:rPr lang="en-US" sz="3300" b="0" i="1" dirty="0" smtClean="0">
                        <a:latin typeface="Cambria Math"/>
                      </a:rPr>
                      <m:t>+4</m:t>
                    </m:r>
                    <m:r>
                      <a:rPr lang="en-US" sz="3300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sz="3300" dirty="0"/>
                  <a:t>.  Graph and interpret </a:t>
                </a:r>
                <a14:m>
                  <m:oMath xmlns:m="http://schemas.openxmlformats.org/officeDocument/2006/math" xmlns="">
                    <m:r>
                      <a:rPr lang="en-US" sz="3300" b="0" i="1" smtClean="0">
                        <a:latin typeface="Cambria Math"/>
                      </a:rPr>
                      <m:t>h</m:t>
                    </m:r>
                  </m:oMath>
                </a14:m>
                <a:r>
                  <a:rPr lang="en-US" sz="3300" dirty="0" smtClean="0"/>
                  <a:t>.</a:t>
                </a:r>
              </a:p>
              <a:p>
                <a:r>
                  <a:rPr lang="en-US" sz="3300" dirty="0"/>
                  <a:t>Let </a:t>
                </a:r>
                <a14:m>
                  <m:oMath xmlns:m="http://schemas.openxmlformats.org/officeDocument/2006/math" xmlns="">
                    <m:r>
                      <m:rPr>
                        <m:sty m:val="p"/>
                      </m:rPr>
                      <a:rPr lang="en-US" sz="3300" b="0" i="0" dirty="0" smtClean="0">
                        <a:latin typeface="Cambria Math"/>
                      </a:rPr>
                      <m:t>a</m:t>
                    </m:r>
                    <m:r>
                      <a:rPr lang="en-US" sz="3300" i="1" dirty="0">
                        <a:latin typeface="Cambria Math"/>
                      </a:rPr>
                      <m:t>(</m:t>
                    </m:r>
                    <m:r>
                      <a:rPr lang="en-US" sz="3300" i="1" dirty="0">
                        <a:latin typeface="Cambria Math"/>
                      </a:rPr>
                      <m:t>𝑡</m:t>
                    </m:r>
                    <m:r>
                      <a:rPr lang="en-US" sz="3300" i="1" dirty="0">
                        <a:latin typeface="Cambria Math"/>
                      </a:rPr>
                      <m:t>)=1.1</m:t>
                    </m:r>
                    <m:r>
                      <a:rPr lang="en-US" sz="3300" i="1" dirty="0">
                        <a:latin typeface="Cambria Math"/>
                      </a:rPr>
                      <m:t>𝑓</m:t>
                    </m:r>
                    <m:r>
                      <a:rPr lang="en-US" sz="3300" i="1" dirty="0">
                        <a:latin typeface="Cambria Math"/>
                      </a:rPr>
                      <m:t>(</m:t>
                    </m:r>
                    <m:r>
                      <a:rPr lang="en-US" sz="3300" i="1" dirty="0">
                        <a:latin typeface="Cambria Math"/>
                      </a:rPr>
                      <m:t>𝑡</m:t>
                    </m:r>
                    <m:r>
                      <a:rPr lang="en-US" sz="3300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sz="3300" dirty="0"/>
                  <a:t>.  Graph and interpret </a:t>
                </a:r>
                <a14:m>
                  <m:oMath xmlns:m="http://schemas.openxmlformats.org/officeDocument/2006/math" xmlns="">
                    <m:r>
                      <a:rPr lang="en-US" sz="33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sz="3300" dirty="0" smtClean="0"/>
                  <a:t>.</a:t>
                </a:r>
                <a:endParaRPr lang="en-US" sz="3300" dirty="0"/>
              </a:p>
              <a:p>
                <a:r>
                  <a:rPr lang="en-US" sz="3300" dirty="0"/>
                  <a:t>Let </a:t>
                </a:r>
                <a14:m>
                  <m:oMath xmlns:m="http://schemas.openxmlformats.org/officeDocument/2006/math" xmlns="">
                    <m:r>
                      <a:rPr lang="en-US" sz="3300" b="0" i="1" dirty="0" smtClean="0">
                        <a:latin typeface="Cambria Math"/>
                      </a:rPr>
                      <m:t>𝑏</m:t>
                    </m:r>
                    <m:r>
                      <a:rPr lang="en-US" sz="3300" i="1" dirty="0">
                        <a:latin typeface="Cambria Math"/>
                      </a:rPr>
                      <m:t>(</m:t>
                    </m:r>
                    <m:r>
                      <a:rPr lang="en-US" sz="3300" i="1" dirty="0">
                        <a:latin typeface="Cambria Math"/>
                      </a:rPr>
                      <m:t>𝑡</m:t>
                    </m:r>
                    <m:r>
                      <a:rPr lang="en-US" sz="3300" i="1" dirty="0">
                        <a:latin typeface="Cambria Math"/>
                      </a:rPr>
                      <m:t>)=</m:t>
                    </m:r>
                    <m:r>
                      <a:rPr lang="en-US" sz="3300" i="1" dirty="0">
                        <a:latin typeface="Cambria Math"/>
                      </a:rPr>
                      <m:t>𝑓</m:t>
                    </m:r>
                    <m:r>
                      <a:rPr lang="en-US" sz="3300" i="1" dirty="0">
                        <a:latin typeface="Cambria Math"/>
                      </a:rPr>
                      <m:t>(2</m:t>
                    </m:r>
                    <m:r>
                      <a:rPr lang="en-US" sz="3300" i="1" dirty="0">
                        <a:latin typeface="Cambria Math"/>
                      </a:rPr>
                      <m:t>𝑡</m:t>
                    </m:r>
                    <m:r>
                      <a:rPr lang="en-US" sz="3300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sz="3300" dirty="0"/>
                  <a:t>.  Graph and interpret </a:t>
                </a:r>
                <a14:m>
                  <m:oMath xmlns:m="http://schemas.openxmlformats.org/officeDocument/2006/math" xmlns="">
                    <m:r>
                      <a:rPr lang="en-US" sz="33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3300" dirty="0" smtClean="0"/>
                  <a:t>.</a:t>
                </a:r>
                <a:endParaRPr lang="en-US" sz="33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4830763"/>
              </a:xfrm>
              <a:blipFill rotWithShape="1">
                <a:blip r:embed="rId2"/>
                <a:stretch>
                  <a:fillRect l="-1259" t="-2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1788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First Summary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92149077"/>
                  </p:ext>
                </p:extLst>
              </p:nvPr>
            </p:nvGraphicFramePr>
            <p:xfrm>
              <a:off x="457200" y="1295400"/>
              <a:ext cx="8229600" cy="3200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43200"/>
                    <a:gridCol w="5486400"/>
                  </a:tblGrid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 smtClean="0"/>
                            <a:t>Function Definition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 smtClean="0"/>
                            <a:t>Graph of </a:t>
                          </a:r>
                          <a14:m/>
                          <a:r>
                            <a:rPr lang="en-US" sz="2400" dirty="0" smtClean="0"/>
                            <a:t> in comparison with graph of </a:t>
                          </a:r>
                          <a14:m/>
                          <a:endParaRPr lang="en-US" sz="2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92149077"/>
                  </p:ext>
                </p:extLst>
              </p:nvPr>
            </p:nvGraphicFramePr>
            <p:xfrm>
              <a:off x="457200" y="1295400"/>
              <a:ext cx="8229600" cy="53442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43200"/>
                    <a:gridCol w="5486400"/>
                  </a:tblGrid>
                  <a:tr h="4572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 smtClean="0"/>
                            <a:t>Function Definition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0000" t="-10667" b="-1069333"/>
                          </a:stretch>
                        </a:blipFill>
                      </a:tcPr>
                    </a:tc>
                  </a:tr>
                  <a:tr h="81451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62406" r="-200000" b="-5030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/>
                    </a:tc>
                  </a:tr>
                  <a:tr h="81451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61194" r="-200000" b="-3992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/>
                    </a:tc>
                  </a:tr>
                  <a:tr h="81451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263158" r="-200000" b="-302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/>
                    </a:tc>
                  </a:tr>
                  <a:tr h="81451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360448" r="-200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/>
                    </a:tc>
                  </a:tr>
                  <a:tr h="81451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463910" r="-200000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/>
                    </a:tc>
                  </a:tr>
                  <a:tr h="81451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559701" r="-200000" b="-7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99522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Pulse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Let </a:t>
                </a:r>
                <a14:m>
                  <m:oMath xmlns:m="http://schemas.openxmlformats.org/officeDocument/2006/math" xmlns="">
                    <m:r>
                      <a:rPr lang="en-US" sz="2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sz="2800" dirty="0" smtClean="0"/>
                  <a:t>, </a:t>
                </a:r>
                <a14:m>
                  <m:oMath xmlns:m="http://schemas.openxmlformats.org/officeDocument/2006/math" xmlns="">
                    <m:r>
                      <a:rPr lang="en-US" sz="28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4</m:t>
                    </m:r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 xmlns="">
                    <m:r>
                      <a:rPr lang="en-US" sz="28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=1</m:t>
                    </m:r>
                  </m:oMath>
                </a14:m>
                <a:r>
                  <a:rPr lang="en-US" sz="2800" dirty="0"/>
                  <a:t>, </a:t>
                </a:r>
                <a:r>
                  <a:rPr lang="en-US" sz="2800" dirty="0" smtClean="0"/>
                  <a:t>and </a:t>
                </a:r>
                <a14:m>
                  <m:oMath xmlns:m="http://schemas.openxmlformats.org/officeDocument/2006/math" xmlns="">
                    <m:r>
                      <a:rPr lang="en-US" sz="28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2800" dirty="0" smtClean="0"/>
                  <a:t> be linear in between each pair of successive points.  Graph </a:t>
                </a:r>
                <a14:m>
                  <m:oMath xmlns:m="http://schemas.openxmlformats.org/officeDocument/2006/math" xmlns="">
                    <m:r>
                      <a:rPr lang="en-US" sz="28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2800" dirty="0" smtClean="0"/>
                  <a:t> on the domain and codomain </a:t>
                </a:r>
                <a14:m>
                  <m:oMath xmlns:m="http://schemas.openxmlformats.org/officeDocument/2006/math" xmlns="">
                    <m:r>
                      <a:rPr lang="en-US" sz="2800" b="0" i="1" smtClean="0">
                        <a:latin typeface="Cambria Math"/>
                      </a:rPr>
                      <m:t>[−5, 5]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r>
                  <a:rPr lang="en-US" sz="2800" dirty="0" smtClean="0"/>
                  <a:t>Let </a:t>
                </a:r>
                <a14:m>
                  <m:oMath xmlns:m="http://schemas.openxmlformats.org/officeDocument/2006/math" xmlns="">
                    <m:r>
                      <a:rPr lang="en-US" sz="28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=−</m:t>
                    </m:r>
                    <m:r>
                      <a:rPr lang="en-US" sz="2800" b="0" i="1" smtClean="0">
                        <a:latin typeface="Cambria Math"/>
                      </a:rPr>
                      <m:t>𝑓</m:t>
                    </m:r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/>
                  <a:t>.  Graph </a:t>
                </a:r>
                <a14:m>
                  <m:oMath xmlns:m="http://schemas.openxmlformats.org/officeDocument/2006/math" xmlns="">
                    <m:r>
                      <a:rPr lang="en-US" sz="2800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r>
                  <a:rPr lang="en-US" sz="2800" dirty="0"/>
                  <a:t>Let </a:t>
                </a:r>
                <a:r>
                  <a:rPr lang="en-US" sz="2800" dirty="0" smtClean="0"/>
                  <a:t>h</a:t>
                </a:r>
                <a14:m>
                  <m:oMath xmlns:m="http://schemas.openxmlformats.org/officeDocument/2006/math" xmlns=""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</a:rPr>
                      <m:t>𝑓</m:t>
                    </m:r>
                    <m:r>
                      <a:rPr lang="en-US" sz="2800" i="1">
                        <a:latin typeface="Cambria Math"/>
                      </a:rPr>
                      <m:t>(−</m:t>
                    </m:r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/>
                  <a:t>.  Graph </a:t>
                </a:r>
                <a14:m>
                  <m:oMath xmlns:m="http://schemas.openxmlformats.org/officeDocument/2006/math" xmlns="">
                    <m:r>
                      <a:rPr lang="en-US" sz="2800" b="0" i="1" smtClean="0">
                        <a:latin typeface="Cambria Math"/>
                      </a:rPr>
                      <m:t>h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r>
                  <a:rPr lang="en-US" sz="2800" dirty="0" smtClean="0"/>
                  <a:t>Graph </a:t>
                </a:r>
                <a14:m>
                  <m:oMath xmlns:m="http://schemas.openxmlformats.org/officeDocument/2006/math" xmlns="">
                    <m:r>
                      <a:rPr lang="en-US" sz="2800" i="1">
                        <a:latin typeface="Cambria Math"/>
                      </a:rPr>
                      <m:t>𝑓</m:t>
                    </m:r>
                  </m:oMath>
                </a14:m>
                <a:r>
                  <a:rPr lang="en-US" sz="2800" dirty="0" smtClean="0"/>
                  <a:t> again.</a:t>
                </a:r>
              </a:p>
              <a:p>
                <a:r>
                  <a:rPr lang="en-US" sz="2800" dirty="0"/>
                  <a:t>Let </a:t>
                </a:r>
                <a:r>
                  <a:rPr lang="en-US" sz="2800" dirty="0" smtClean="0"/>
                  <a:t>a</a:t>
                </a:r>
                <a14:m>
                  <m:oMath xmlns:m="http://schemas.openxmlformats.org/officeDocument/2006/math" xmlns=""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</a:rPr>
                      <m:t>𝑓</m:t>
                    </m:r>
                    <m:r>
                      <a:rPr lang="en-US" sz="2800" i="1">
                        <a:latin typeface="Cambria Math"/>
                      </a:rPr>
                      <m:t>(</m:t>
                    </m:r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)/2</m:t>
                    </m:r>
                  </m:oMath>
                </a14:m>
                <a:r>
                  <a:rPr lang="en-US" sz="2800" dirty="0"/>
                  <a:t>.  Graph </a:t>
                </a:r>
                <a14:m>
                  <m:oMath xmlns:m="http://schemas.openxmlformats.org/officeDocument/2006/math" xmlns="">
                    <m:r>
                      <a:rPr lang="en-US" sz="28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sz="2800" dirty="0" smtClean="0"/>
                  <a:t>.</a:t>
                </a:r>
                <a:endParaRPr lang="en-US" sz="2800" dirty="0"/>
              </a:p>
              <a:p>
                <a:r>
                  <a:rPr lang="en-US" sz="2800" dirty="0"/>
                  <a:t>Let </a:t>
                </a:r>
                <a:r>
                  <a:rPr lang="en-US" sz="2800" dirty="0" smtClean="0"/>
                  <a:t>b</a:t>
                </a:r>
                <a14:m>
                  <m:oMath xmlns:m="http://schemas.openxmlformats.org/officeDocument/2006/math" xmlns=""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</a:rPr>
                      <m:t>𝑓</m:t>
                    </m:r>
                    <m:r>
                      <a:rPr lang="en-US" sz="2800" i="1">
                        <a:latin typeface="Cambria Math"/>
                      </a:rPr>
                      <m:t>(</m:t>
                    </m:r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/2</m:t>
                    </m:r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/>
                  <a:t>.  Graph </a:t>
                </a:r>
                <a14:m>
                  <m:oMath xmlns:m="http://schemas.openxmlformats.org/officeDocument/2006/math" xmlns="">
                    <m:r>
                      <a:rPr lang="en-US" sz="28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2800" dirty="0" smtClean="0"/>
                  <a:t>.</a:t>
                </a:r>
                <a:endParaRPr lang="en-US" sz="2800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213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3721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Second Summary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66766932"/>
                  </p:ext>
                </p:extLst>
              </p:nvPr>
            </p:nvGraphicFramePr>
            <p:xfrm>
              <a:off x="457200" y="1295400"/>
              <a:ext cx="8229600" cy="3017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43200"/>
                    <a:gridCol w="5486400"/>
                  </a:tblGrid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 smtClean="0"/>
                            <a:t>Function Definition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 smtClean="0"/>
                            <a:t>Graph of </a:t>
                          </a:r>
                          <a14:m/>
                          <a:r>
                            <a:rPr lang="en-US" sz="2400" dirty="0" smtClean="0"/>
                            <a:t> in comparison with graph of </a:t>
                          </a:r>
                          <a14:m/>
                          <a:endParaRPr lang="en-US" sz="2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/>
                          <a:endParaRPr lang="en-US" sz="2400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 smtClean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/>
                          <a:endParaRPr lang="en-US" sz="2400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66766932"/>
                  </p:ext>
                </p:extLst>
              </p:nvPr>
            </p:nvGraphicFramePr>
            <p:xfrm>
              <a:off x="457200" y="1295400"/>
              <a:ext cx="8229600" cy="37321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43200"/>
                    <a:gridCol w="5486400"/>
                  </a:tblGrid>
                  <a:tr h="4572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 smtClean="0"/>
                            <a:t>Function Definition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0000" t="-10667" b="-716000"/>
                          </a:stretch>
                        </a:blipFill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61481" r="-200000" b="-29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 smtClean="0"/>
                        </a:p>
                      </a:txBody>
                      <a:tcPr/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61481" r="-200000" b="-19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/>
                    </a:tc>
                  </a:tr>
                  <a:tr h="81451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265414" r="-200000" b="-1007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/>
                    </a:tc>
                  </a:tr>
                  <a:tr h="81451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362687" r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67894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Straight Line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sz="2800" dirty="0" smtClean="0"/>
                  <a:t>Let </a:t>
                </a:r>
                <a14:m/>
                <a:r>
                  <a:rPr lang="en-US" sz="2800" dirty="0" smtClean="0"/>
                  <a:t>.  Graph </a:t>
                </a:r>
                <a14:m/>
                <a:r>
                  <a:rPr lang="en-US" sz="2800" dirty="0" smtClean="0"/>
                  <a:t> on the domain </a:t>
                </a:r>
                <a14:m/>
                <a:r>
                  <a:rPr lang="en-US" sz="2800" dirty="0" smtClean="0"/>
                  <a:t>.</a:t>
                </a:r>
              </a:p>
              <a:p>
                <a:r>
                  <a:rPr lang="en-US" sz="2800" dirty="0" smtClean="0"/>
                  <a:t>Let </a:t>
                </a:r>
                <a14:m/>
                <a:r>
                  <a:rPr lang="en-US" sz="2800" dirty="0" smtClean="0"/>
                  <a:t>.  Graph </a:t>
                </a:r>
                <a14:m/>
                <a:r>
                  <a:rPr lang="en-US" sz="2800" dirty="0" smtClean="0"/>
                  <a:t>.</a:t>
                </a:r>
              </a:p>
              <a:p>
                <a:r>
                  <a:rPr lang="en-US" sz="2800" dirty="0"/>
                  <a:t>Let </a:t>
                </a:r>
                <a:r>
                  <a:rPr lang="en-US" sz="2800" dirty="0" smtClean="0"/>
                  <a:t>h</a:t>
                </a:r>
                <a14:m/>
                <a:r>
                  <a:rPr lang="en-US" sz="2800" dirty="0"/>
                  <a:t>.  Graph </a:t>
                </a:r>
                <a14:m/>
                <a:r>
                  <a:rPr lang="en-US" sz="2800" dirty="0" smtClean="0"/>
                  <a:t>.</a:t>
                </a:r>
              </a:p>
              <a:p>
                <a:r>
                  <a:rPr lang="en-US" sz="2800" dirty="0" smtClean="0"/>
                  <a:t>Graph </a:t>
                </a:r>
                <a14:m/>
                <a:r>
                  <a:rPr lang="en-US" sz="2800" dirty="0" smtClean="0"/>
                  <a:t>.</a:t>
                </a:r>
              </a:p>
              <a:p>
                <a:r>
                  <a:rPr lang="en-US" sz="2800" dirty="0"/>
                  <a:t>Graph </a:t>
                </a:r>
                <a14:m/>
                <a:r>
                  <a:rPr lang="en-US" sz="2800" dirty="0" smtClean="0"/>
                  <a:t> again.</a:t>
                </a:r>
              </a:p>
              <a:p>
                <a:r>
                  <a:rPr lang="en-US" sz="2800" dirty="0"/>
                  <a:t>Let </a:t>
                </a:r>
                <a14:m/>
                <a:r>
                  <a:rPr lang="en-US" sz="2800" dirty="0"/>
                  <a:t>.  Graph </a:t>
                </a:r>
                <a14:m/>
                <a:r>
                  <a:rPr lang="en-US" sz="2800" dirty="0" smtClean="0"/>
                  <a:t>.</a:t>
                </a:r>
                <a:endParaRPr lang="en-US" sz="2800" dirty="0"/>
              </a:p>
              <a:p>
                <a:r>
                  <a:rPr lang="en-US" sz="2800" dirty="0"/>
                  <a:t>Let </a:t>
                </a:r>
                <a14:m/>
                <a:r>
                  <a:rPr lang="en-US" sz="2800" dirty="0"/>
                  <a:t>.  Graph </a:t>
                </a:r>
                <a14:m/>
                <a:r>
                  <a:rPr lang="en-US" sz="2800" dirty="0" smtClean="0"/>
                  <a:t>.</a:t>
                </a:r>
              </a:p>
              <a:p>
                <a:r>
                  <a:rPr lang="en-US" sz="2800" dirty="0"/>
                  <a:t>Let </a:t>
                </a:r>
                <a14:m/>
                <a:r>
                  <a:rPr lang="en-US" sz="2800" dirty="0"/>
                  <a:t>.  Graph </a:t>
                </a:r>
                <a14:m/>
                <a:r>
                  <a:rPr lang="en-US" sz="2800" dirty="0" smtClean="0"/>
                  <a:t>.</a:t>
                </a:r>
                <a:endParaRPr lang="en-US" sz="2800" dirty="0"/>
              </a:p>
              <a:p>
                <a:r>
                  <a:rPr lang="en-US" sz="2800" dirty="0"/>
                  <a:t>Let </a:t>
                </a:r>
                <a14:m/>
                <a:r>
                  <a:rPr lang="en-US" sz="2800" dirty="0"/>
                  <a:t>.  Graph </a:t>
                </a:r>
                <a14:m/>
                <a:r>
                  <a:rPr lang="en-US" sz="2800" dirty="0" smtClean="0"/>
                  <a:t>.</a:t>
                </a:r>
                <a:endParaRPr lang="en-US" sz="2800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4035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52401"/>
                <a:ext cx="8229600" cy="15240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800" dirty="0" smtClean="0"/>
                  <a:t>From the graph, define </a:t>
                </a:r>
                <a14:m/>
                <a:r>
                  <a:rPr lang="en-US" sz="2800" dirty="0" smtClean="0"/>
                  <a:t> in terms of </a:t>
                </a:r>
                <a14:m/>
                <a:r>
                  <a:rPr lang="en-US" sz="2800" dirty="0" smtClean="0"/>
                  <a:t>.</a:t>
                </a:r>
              </a:p>
              <a:p>
                <a:r>
                  <a:rPr lang="en-US" sz="2800" dirty="0" smtClean="0"/>
                  <a:t>Verify with the formulas </a:t>
                </a:r>
                <a14:m/>
                <a:r>
                  <a:rPr lang="en-US" sz="2800" dirty="0" smtClean="0"/>
                  <a:t> and </a:t>
                </a:r>
                <a14:m/>
                <a:r>
                  <a:rPr lang="en-US" sz="2800" dirty="0" smtClean="0"/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52401"/>
                <a:ext cx="8229600" cy="1524000"/>
              </a:xfrm>
              <a:blipFill rotWithShape="1">
                <a:blip r:embed="rId2"/>
                <a:stretch>
                  <a:fillRect l="-1333" t="-3600" b="-7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6969106" cy="458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3586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1676400"/>
            <a:ext cx="7011089" cy="458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52401"/>
                <a:ext cx="8229600" cy="1142999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These are graphs of </a:t>
                </a:r>
                <a14:m>
                  <m:oMath xmlns:m="http://schemas.openxmlformats.org/officeDocument/2006/math" xmlns="">
                    <m:r>
                      <a:rPr lang="en-US" sz="2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 xmlns="">
                    <m:r>
                      <a:rPr lang="en-US" sz="28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+1)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+1</m:t>
                    </m:r>
                  </m:oMath>
                </a14:m>
                <a:r>
                  <a:rPr lang="en-US" sz="2800" dirty="0" smtClean="0"/>
                  <a:t>.   How are the graphs related?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52401"/>
                <a:ext cx="8229600" cy="1142999"/>
              </a:xfrm>
              <a:blipFill rotWithShape="1">
                <a:blip r:embed="rId3"/>
                <a:stretch>
                  <a:fillRect t="-4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8389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228600"/>
                <a:ext cx="8229600" cy="1295400"/>
              </a:xfrm>
            </p:spPr>
            <p:txBody>
              <a:bodyPr/>
              <a:lstStyle/>
              <a:p>
                <a:r>
                  <a:rPr lang="en-US" sz="2800" dirty="0" smtClean="0"/>
                  <a:t>Let </a:t>
                </a:r>
                <a14:m>
                  <m:oMath xmlns:m="http://schemas.openxmlformats.org/officeDocument/2006/math" xmlns="">
                    <m:r>
                      <a:rPr lang="en-US" sz="28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2800" dirty="0" smtClean="0"/>
                  <a:t> be defined by the graph.  </a:t>
                </a:r>
              </a:p>
              <a:p>
                <a:r>
                  <a:rPr lang="en-US" sz="2800" dirty="0" smtClean="0"/>
                  <a:t>Let </a:t>
                </a:r>
                <a14:m>
                  <m:oMath xmlns:m="http://schemas.openxmlformats.org/officeDocument/2006/math" xmlns="">
                    <m:r>
                      <a:rPr lang="en-US" sz="2800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=−4</m:t>
                    </m:r>
                    <m:r>
                      <a:rPr lang="en-US" sz="2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−5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US" sz="2800" dirty="0" smtClean="0"/>
                  <a:t>.  Graph </a:t>
                </a:r>
                <a14:m>
                  <m:oMath xmlns:m="http://schemas.openxmlformats.org/officeDocument/2006/math" xmlns="">
                    <m:r>
                      <a:rPr lang="en-US" sz="2800" b="0" i="1" smtClean="0">
                        <a:latin typeface="Cambria Math"/>
                      </a:rPr>
                      <m:t>h</m:t>
                    </m:r>
                  </m:oMath>
                </a14:m>
                <a:r>
                  <a:rPr lang="en-US" sz="2800" dirty="0" smtClean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228600"/>
                <a:ext cx="8229600" cy="1295400"/>
              </a:xfrm>
              <a:blipFill rotWithShape="1">
                <a:blip r:embed="rId2"/>
                <a:stretch>
                  <a:fillRect l="-1333" t="-4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60200"/>
            <a:ext cx="8153400" cy="52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531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3302</TotalTime>
  <Words>914</Words>
  <Application>Microsoft Macintosh PowerPoint</Application>
  <PresentationFormat>On-screen Show (4:3)</PresentationFormat>
  <Paragraphs>59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Math 170  Functions, Data, and Models</vt:lpstr>
      <vt:lpstr>Office Building Example</vt:lpstr>
      <vt:lpstr>First Summary</vt:lpstr>
      <vt:lpstr>Pulse Example</vt:lpstr>
      <vt:lpstr>Second Summary</vt:lpstr>
      <vt:lpstr>Straight Line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Sample problem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170  Functions, Data, and Models</dc:title>
  <dc:creator>David</dc:creator>
  <cp:lastModifiedBy>Paul Meyer Reimer</cp:lastModifiedBy>
  <cp:revision>118</cp:revision>
  <cp:lastPrinted>2012-10-08T14:14:19Z</cp:lastPrinted>
  <dcterms:created xsi:type="dcterms:W3CDTF">2012-09-03T11:12:45Z</dcterms:created>
  <dcterms:modified xsi:type="dcterms:W3CDTF">2014-02-21T03:34:22Z</dcterms:modified>
</cp:coreProperties>
</file>